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Geist"/>
      <p:regular r:id="rId18"/>
    </p:embeddedFont>
    <p:embeddedFont>
      <p:font typeface="Geis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966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MCP Integration with Databricks: Enabling AI-Powered Data Operations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7616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 Demo of Custom Tools for Read/Write in AI Workflows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0502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Presented by Praveen Dantam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6832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presentation explores how Model Context Protocol (MCP) creates a seamless bridge between AI models and Databricks, enabling natural language data operations that transform how technical teams interact with their data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430893"/>
            <a:ext cx="6893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Slide 11: Key Takeaways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27" y="2559248"/>
            <a:ext cx="127516" cy="1700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91551" y="2479834"/>
            <a:ext cx="22682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Points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4706541" y="3097887"/>
            <a:ext cx="30480" cy="370082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7" name="Shape 3"/>
          <p:cNvSpPr/>
          <p:nvPr/>
        </p:nvSpPr>
        <p:spPr>
          <a:xfrm>
            <a:off x="4931212" y="333779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8" name="Shape 4"/>
          <p:cNvSpPr/>
          <p:nvPr/>
        </p:nvSpPr>
        <p:spPr>
          <a:xfrm>
            <a:off x="4451390" y="30978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536460" y="3140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5840611" y="31757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Capabilities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40611" y="3666173"/>
            <a:ext cx="79959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Seamless AI-DB integration for reads/writes.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931212" y="472261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3" name="Shape 9"/>
          <p:cNvSpPr/>
          <p:nvPr/>
        </p:nvSpPr>
        <p:spPr>
          <a:xfrm>
            <a:off x="4451390" y="448270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536460" y="45252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5840611" y="4560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Potential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5840611" y="5050988"/>
            <a:ext cx="79959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Advanced tools (e.g., ML integrations), broader adoption.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4931212" y="6107430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8" name="Shape 14"/>
          <p:cNvSpPr/>
          <p:nvPr/>
        </p:nvSpPr>
        <p:spPr>
          <a:xfrm>
            <a:off x="4451390" y="586751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536460" y="591002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650" dirty="0"/>
          </a:p>
        </p:txBody>
      </p:sp>
      <p:sp>
        <p:nvSpPr>
          <p:cNvPr id="20" name="Text 16"/>
          <p:cNvSpPr/>
          <p:nvPr/>
        </p:nvSpPr>
        <p:spPr>
          <a:xfrm>
            <a:off x="5840611" y="5945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Challenges Ahead</a:t>
            </a:r>
            <a:endParaRPr lang="en-US" sz="2200" dirty="0"/>
          </a:p>
        </p:txBody>
      </p:sp>
      <p:sp>
        <p:nvSpPr>
          <p:cNvPr id="21" name="Text 17"/>
          <p:cNvSpPr/>
          <p:nvPr/>
        </p:nvSpPr>
        <p:spPr>
          <a:xfrm>
            <a:off x="5840611" y="6435804"/>
            <a:ext cx="79959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Overcoming AI safety limits, scaling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213" y="469940"/>
            <a:ext cx="6950035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Slide 12: Q&amp;A / Open Discussion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4213" y="1259919"/>
            <a:ext cx="7948374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Have questions or want to explore how our solutions can benefit your workflows? Let's have an open discussion. Contact us for more information!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88" y="1998821"/>
            <a:ext cx="5295305" cy="52953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84213" y="7486293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Contact Info: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Email: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praveen.dantam@ignitedata.ai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| Phone: 973-752-5184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79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12958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87266"/>
            <a:ext cx="2953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Introduction to MCP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7768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Understanding the Model Context Protocol and its significance in modern AI/ML workflows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3579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712958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88726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MCP Integration with Databricks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73201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Setup, architecture, and implementation details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3579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712958"/>
            <a:ext cx="4196358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887266"/>
            <a:ext cx="3422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Advantages &amp; Use Cases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37768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Benefits and practical applications for data engineering teams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632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218271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92579"/>
            <a:ext cx="3618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Limitations &amp; Challenges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8299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Current constraints and recommended workarounds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632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218271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92579"/>
            <a:ext cx="4095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Takeaways &amp; Discussion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8299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Summary points and open forum for questions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6710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We'll explore each topic with practical examples from our e-commerce demo project.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038"/>
            <a:ext cx="591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Introduction to MCP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8979"/>
            <a:ext cx="732198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What is MCP and why it matters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420189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Model Context Protocol (MCP):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An open standard enabling AI models like Claude to interact with external tools and databases via function calls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1297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Why it matters: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MCP bridges the gap between AI and real-world data, allowing models to: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4284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Query databases using natural language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8504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Perform data operations without custom coding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52724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Access and manipulate information in controlled environments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3471267"/>
            <a:ext cx="4885015" cy="21887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809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280" y="2423041"/>
            <a:ext cx="8631436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How MCP Fits Into Modern AI/ML Workflows</a:t>
            </a:r>
            <a:endParaRPr lang="en-US" sz="2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80" y="3120985"/>
            <a:ext cx="6786920" cy="6036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9133" y="3875484"/>
            <a:ext cx="1886664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Request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79133" y="4201835"/>
            <a:ext cx="6485215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"List all tables in the e-commerce database"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120985"/>
            <a:ext cx="6786920" cy="6036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6052" y="3875484"/>
            <a:ext cx="1886664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MCP Client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466052" y="4201835"/>
            <a:ext cx="6485215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Identifies need for external tool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80" y="4594146"/>
            <a:ext cx="6786920" cy="6036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9133" y="5348645"/>
            <a:ext cx="1886664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MCP Server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679133" y="5674995"/>
            <a:ext cx="6485215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Executes function call via server.py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594146"/>
            <a:ext cx="6786920" cy="6036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66052" y="5348645"/>
            <a:ext cx="1886664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Databricks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7466052" y="5674995"/>
            <a:ext cx="6485215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Processes SQL and returns results</a:t>
            </a:r>
            <a:endParaRPr lang="en-US" sz="1150" dirty="0"/>
          </a:p>
        </p:txBody>
      </p:sp>
      <p:sp>
        <p:nvSpPr>
          <p:cNvPr id="16" name="Text 9"/>
          <p:cNvSpPr/>
          <p:nvPr/>
        </p:nvSpPr>
        <p:spPr>
          <a:xfrm>
            <a:off x="528280" y="6293644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Benefits: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528280" y="6938724"/>
            <a:ext cx="4280059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Accelerated Development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528280" y="7315914"/>
            <a:ext cx="4280059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Reduces prototype-to-production timeframes by 60%</a:t>
            </a:r>
            <a:endParaRPr lang="en-US" sz="1150" dirty="0"/>
          </a:p>
        </p:txBody>
      </p:sp>
      <p:sp>
        <p:nvSpPr>
          <p:cNvPr id="19" name="Text 12"/>
          <p:cNvSpPr/>
          <p:nvPr/>
        </p:nvSpPr>
        <p:spPr>
          <a:xfrm>
            <a:off x="5184100" y="6938724"/>
            <a:ext cx="4278630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Simplified Architecture</a:t>
            </a:r>
            <a:endParaRPr lang="en-US" sz="1150" dirty="0"/>
          </a:p>
        </p:txBody>
      </p:sp>
      <p:sp>
        <p:nvSpPr>
          <p:cNvPr id="20" name="Text 13"/>
          <p:cNvSpPr/>
          <p:nvPr/>
        </p:nvSpPr>
        <p:spPr>
          <a:xfrm>
            <a:off x="5184100" y="7315914"/>
            <a:ext cx="4278630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Eliminates complex integration layers</a:t>
            </a:r>
            <a:endParaRPr lang="en-US" sz="1150" dirty="0"/>
          </a:p>
        </p:txBody>
      </p:sp>
      <p:sp>
        <p:nvSpPr>
          <p:cNvPr id="21" name="Text 14"/>
          <p:cNvSpPr/>
          <p:nvPr/>
        </p:nvSpPr>
        <p:spPr>
          <a:xfrm>
            <a:off x="9838492" y="6938724"/>
            <a:ext cx="4278630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Secured Data Access</a:t>
            </a:r>
            <a:endParaRPr lang="en-US" sz="1150" dirty="0"/>
          </a:p>
        </p:txBody>
      </p:sp>
      <p:sp>
        <p:nvSpPr>
          <p:cNvPr id="22" name="Text 15"/>
          <p:cNvSpPr/>
          <p:nvPr/>
        </p:nvSpPr>
        <p:spPr>
          <a:xfrm>
            <a:off x="9838492" y="7315914"/>
            <a:ext cx="4278630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Granular control over read/write operations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7193" y="515064"/>
            <a:ext cx="7546062" cy="563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MCP Integration with Databricks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7193" y="1348502"/>
            <a:ext cx="6326862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Setup and Configuration Overview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6117193" y="2069425"/>
            <a:ext cx="720923" cy="1081326"/>
          </a:xfrm>
          <a:prstGeom prst="roundRect">
            <a:avLst>
              <a:gd name="adj" fmla="val 36000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59" y="2441138"/>
            <a:ext cx="270272" cy="3378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8258" y="2249567"/>
            <a:ext cx="225278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Databricks Setup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018258" y="2639258"/>
            <a:ext cx="698134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 workspace, SQL warehouse, and set up Unity Catalog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117193" y="3330893"/>
            <a:ext cx="720923" cy="1081326"/>
          </a:xfrm>
          <a:prstGeom prst="roundRect">
            <a:avLst>
              <a:gd name="adj" fmla="val 36000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59" y="3702606"/>
            <a:ext cx="270272" cy="33789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018258" y="3511034"/>
            <a:ext cx="225278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Authentication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018258" y="3900726"/>
            <a:ext cx="698134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Generate Databricks token and store in .env file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6117193" y="4592360"/>
            <a:ext cx="720923" cy="1081326"/>
          </a:xfrm>
          <a:prstGeom prst="roundRect">
            <a:avLst>
              <a:gd name="adj" fmla="val 36000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59" y="4964073"/>
            <a:ext cx="270272" cy="33789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018258" y="4772501"/>
            <a:ext cx="225278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MCP Server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018258" y="5162193"/>
            <a:ext cx="698134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Deploy Python script (server.py) with FastMCP + databricks-sql connector</a:t>
            </a:r>
            <a:endParaRPr lang="en-US" sz="1400" dirty="0"/>
          </a:p>
        </p:txBody>
      </p:sp>
      <p:sp>
        <p:nvSpPr>
          <p:cNvPr id="17" name="Shape 11"/>
          <p:cNvSpPr/>
          <p:nvPr/>
        </p:nvSpPr>
        <p:spPr>
          <a:xfrm>
            <a:off x="6117193" y="5853827"/>
            <a:ext cx="720923" cy="1081326"/>
          </a:xfrm>
          <a:prstGeom prst="roundRect">
            <a:avLst>
              <a:gd name="adj" fmla="val 36000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59" y="6225540"/>
            <a:ext cx="270272" cy="33789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018258" y="6033968"/>
            <a:ext cx="225278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MCP Client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7018258" y="6423660"/>
            <a:ext cx="698134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 JSON configuration for MCP server in MCP client </a:t>
            </a:r>
            <a:endParaRPr lang="en-US" sz="1400" dirty="0"/>
          </a:p>
        </p:txBody>
      </p:sp>
      <p:sp>
        <p:nvSpPr>
          <p:cNvPr id="21" name="Text 14"/>
          <p:cNvSpPr/>
          <p:nvPr/>
        </p:nvSpPr>
        <p:spPr>
          <a:xfrm>
            <a:off x="6117193" y="7137797"/>
            <a:ext cx="788241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Security is prioritized through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read-only default configurations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with optional controlled write access that requires explicit authorization.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562689"/>
            <a:ext cx="10744438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MCP-Databricks Integration Architecture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3180" y="1509117"/>
            <a:ext cx="9463921" cy="56023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6280" y="7341632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                                                                                                       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80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Demo Project: MCP with Databricks SQL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5738"/>
            <a:ext cx="46726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Technical Deep Dive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9028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segment will demonstrate a practical implementation of MCP within the Databricks environment, showcasing how secure computation is achieved step-by-step.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6499"/>
            <a:ext cx="6946702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Advantages &amp; Key Benefits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043" y="1622227"/>
            <a:ext cx="4258747" cy="3460313"/>
          </a:xfrm>
          <a:prstGeom prst="roundRect">
            <a:avLst>
              <a:gd name="adj" fmla="val 535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4641" y="1835825"/>
            <a:ext cx="618053" cy="618053"/>
          </a:xfrm>
          <a:prstGeom prst="roundRect">
            <a:avLst>
              <a:gd name="adj" fmla="val 14793368"/>
            </a:avLst>
          </a:prstGeom>
          <a:solidFill>
            <a:srgbClr val="00674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543" y="1970961"/>
            <a:ext cx="278130" cy="347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4641" y="2659856"/>
            <a:ext cx="3831550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Natural Language Data Access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34641" y="3427095"/>
            <a:ext cx="383155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Ask questions in plain English instead of writing SQL queries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34641" y="4209812"/>
            <a:ext cx="383155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"Show me the top 5 products by revenue this month"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85767" y="1622227"/>
            <a:ext cx="4258747" cy="3460313"/>
          </a:xfrm>
          <a:prstGeom prst="roundRect">
            <a:avLst>
              <a:gd name="adj" fmla="val 535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399365" y="1835825"/>
            <a:ext cx="618053" cy="618053"/>
          </a:xfrm>
          <a:prstGeom prst="roundRect">
            <a:avLst>
              <a:gd name="adj" fmla="val 14793368"/>
            </a:avLst>
          </a:prstGeom>
          <a:solidFill>
            <a:srgbClr val="006747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68" y="1970961"/>
            <a:ext cx="278130" cy="34766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99365" y="2659856"/>
            <a:ext cx="3629858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Automated Data Operations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399365" y="3105269"/>
            <a:ext cx="383155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Simplify routine data tasks through conversation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399365" y="3887986"/>
            <a:ext cx="383155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"Update inventory for products below reorder threshold"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650492" y="1622227"/>
            <a:ext cx="4258747" cy="3460313"/>
          </a:xfrm>
          <a:prstGeom prst="roundRect">
            <a:avLst>
              <a:gd name="adj" fmla="val 535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864090" y="1835825"/>
            <a:ext cx="618053" cy="618053"/>
          </a:xfrm>
          <a:prstGeom prst="roundRect">
            <a:avLst>
              <a:gd name="adj" fmla="val 14793368"/>
            </a:avLst>
          </a:prstGeom>
          <a:solidFill>
            <a:srgbClr val="006747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992" y="1970961"/>
            <a:ext cx="278130" cy="34766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64090" y="2659856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Controlled Access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9864090" y="3105269"/>
            <a:ext cx="383155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Fine-grained permissions with read/write controls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9864090" y="3887986"/>
            <a:ext cx="383155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Restrict operations to specific tables or schemas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721043" y="5391507"/>
            <a:ext cx="3090505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Team Benefits</a:t>
            </a:r>
            <a:endParaRPr lang="en-US" sz="2400" dirty="0"/>
          </a:p>
        </p:txBody>
      </p:sp>
      <p:sp>
        <p:nvSpPr>
          <p:cNvPr id="22" name="Text 17"/>
          <p:cNvSpPr/>
          <p:nvPr/>
        </p:nvSpPr>
        <p:spPr>
          <a:xfrm>
            <a:off x="721043" y="629281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Engineers</a:t>
            </a:r>
            <a:endParaRPr lang="en-US" sz="2000" dirty="0"/>
          </a:p>
        </p:txBody>
      </p:sp>
      <p:sp>
        <p:nvSpPr>
          <p:cNvPr id="23" name="Text 18"/>
          <p:cNvSpPr/>
          <p:nvPr/>
        </p:nvSpPr>
        <p:spPr>
          <a:xfrm>
            <a:off x="721043" y="6820614"/>
            <a:ext cx="406181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Reduced boilerplate code and faster implementation of data pipelines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5293162" y="629281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Analysts</a:t>
            </a:r>
            <a:endParaRPr lang="en-US" sz="2000" dirty="0"/>
          </a:p>
        </p:txBody>
      </p:sp>
      <p:sp>
        <p:nvSpPr>
          <p:cNvPr id="25" name="Text 20"/>
          <p:cNvSpPr/>
          <p:nvPr/>
        </p:nvSpPr>
        <p:spPr>
          <a:xfrm>
            <a:off x="5293162" y="6820614"/>
            <a:ext cx="406050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Query complex data without deep SQL knowledge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9863971" y="6292810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 Teams</a:t>
            </a:r>
            <a:endParaRPr lang="en-US" sz="2000" dirty="0"/>
          </a:p>
        </p:txBody>
      </p:sp>
      <p:sp>
        <p:nvSpPr>
          <p:cNvPr id="27" name="Text 22"/>
          <p:cNvSpPr/>
          <p:nvPr/>
        </p:nvSpPr>
        <p:spPr>
          <a:xfrm>
            <a:off x="9863971" y="6820614"/>
            <a:ext cx="406050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Rapid prototyping of data-driven features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39447"/>
            <a:ext cx="630459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Limitations, Challenges &amp; Best Practices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72095" y="1033701"/>
            <a:ext cx="1872734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Current Limitations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72095" y="1388388"/>
            <a:ext cx="659261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 guardrails may restrict write operations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572095" y="1629013"/>
            <a:ext cx="659261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Complex queries require careful prompting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72095" y="1869638"/>
            <a:ext cx="659261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Dependency on security tokens that expire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572095" y="2190512"/>
            <a:ext cx="1851660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Best Practices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572095" y="2545199"/>
            <a:ext cx="659261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absolute paths in configurations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572095" y="2785824"/>
            <a:ext cx="659261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 functions in MCP Inspector first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572095" y="3026450"/>
            <a:ext cx="659261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Restart application after tool changes</a:t>
            </a:r>
            <a:endParaRPr lang="en-US" sz="9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3362801"/>
            <a:ext cx="6592610" cy="659261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73315" y="1033701"/>
            <a:ext cx="2156817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Effective Workarounds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473315" y="1403866"/>
            <a:ext cx="6592610" cy="790932"/>
          </a:xfrm>
          <a:prstGeom prst="roundRect">
            <a:avLst>
              <a:gd name="adj" fmla="val 14047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473315" y="1403866"/>
            <a:ext cx="30480" cy="790932"/>
          </a:xfrm>
          <a:prstGeom prst="roundRect">
            <a:avLst>
              <a:gd name="adj" fmla="val 364500"/>
            </a:avLst>
          </a:prstGeom>
          <a:solidFill>
            <a:srgbClr val="006747"/>
          </a:solidFill>
          <a:ln/>
        </p:spPr>
      </p:sp>
      <p:sp>
        <p:nvSpPr>
          <p:cNvPr id="15" name="Text 12"/>
          <p:cNvSpPr/>
          <p:nvPr/>
        </p:nvSpPr>
        <p:spPr>
          <a:xfrm>
            <a:off x="7642384" y="1542455"/>
            <a:ext cx="165187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For Write Operations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642384" y="1858685"/>
            <a:ext cx="628495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explicit prompts that directly specify the tool: "Please use the insert_row tool to add this product"</a:t>
            </a:r>
            <a:endParaRPr lang="en-US" sz="950" dirty="0"/>
          </a:p>
        </p:txBody>
      </p:sp>
      <p:sp>
        <p:nvSpPr>
          <p:cNvPr id="17" name="Shape 14"/>
          <p:cNvSpPr/>
          <p:nvPr/>
        </p:nvSpPr>
        <p:spPr>
          <a:xfrm>
            <a:off x="7473315" y="2318147"/>
            <a:ext cx="6592610" cy="790932"/>
          </a:xfrm>
          <a:prstGeom prst="roundRect">
            <a:avLst>
              <a:gd name="adj" fmla="val 14047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473315" y="2318147"/>
            <a:ext cx="30480" cy="790932"/>
          </a:xfrm>
          <a:prstGeom prst="roundRect">
            <a:avLst>
              <a:gd name="adj" fmla="val 364500"/>
            </a:avLst>
          </a:prstGeom>
          <a:solidFill>
            <a:srgbClr val="006747"/>
          </a:solidFill>
          <a:ln/>
        </p:spPr>
      </p:sp>
      <p:sp>
        <p:nvSpPr>
          <p:cNvPr id="19" name="Text 16"/>
          <p:cNvSpPr/>
          <p:nvPr/>
        </p:nvSpPr>
        <p:spPr>
          <a:xfrm>
            <a:off x="7642384" y="2456736"/>
            <a:ext cx="164746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For Complex Queries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7642384" y="2772966"/>
            <a:ext cx="628495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Ask Agent to generate the SQL first, review it, then ask to execute it</a:t>
            </a:r>
            <a:endParaRPr lang="en-US" sz="950" dirty="0"/>
          </a:p>
        </p:txBody>
      </p:sp>
      <p:sp>
        <p:nvSpPr>
          <p:cNvPr id="21" name="Shape 18"/>
          <p:cNvSpPr/>
          <p:nvPr/>
        </p:nvSpPr>
        <p:spPr>
          <a:xfrm>
            <a:off x="7473315" y="3232428"/>
            <a:ext cx="6592610" cy="790932"/>
          </a:xfrm>
          <a:prstGeom prst="roundRect">
            <a:avLst>
              <a:gd name="adj" fmla="val 14047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7473315" y="3232428"/>
            <a:ext cx="30480" cy="790932"/>
          </a:xfrm>
          <a:prstGeom prst="roundRect">
            <a:avLst>
              <a:gd name="adj" fmla="val 364500"/>
            </a:avLst>
          </a:prstGeom>
          <a:solidFill>
            <a:srgbClr val="006747"/>
          </a:solidFill>
          <a:ln/>
        </p:spPr>
      </p:sp>
      <p:sp>
        <p:nvSpPr>
          <p:cNvPr id="23" name="Text 20"/>
          <p:cNvSpPr/>
          <p:nvPr/>
        </p:nvSpPr>
        <p:spPr>
          <a:xfrm>
            <a:off x="7642384" y="3371017"/>
            <a:ext cx="1543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For Security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7642384" y="3687247"/>
            <a:ext cx="628495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Rotate tokens regularly and implement scoped access with Unity Catalog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2025-08-25T03:42:50Z</dcterms:created>
  <dcterms:modified xsi:type="dcterms:W3CDTF">2025-08-25T03:42:50Z</dcterms:modified>
</cp:coreProperties>
</file>